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62" r:id="rId2"/>
    <p:sldId id="331" r:id="rId3"/>
    <p:sldId id="332" r:id="rId4"/>
    <p:sldId id="363" r:id="rId5"/>
    <p:sldId id="333" r:id="rId6"/>
    <p:sldId id="334" r:id="rId7"/>
    <p:sldId id="271" r:id="rId8"/>
    <p:sldId id="335" r:id="rId9"/>
    <p:sldId id="364" r:id="rId10"/>
    <p:sldId id="336" r:id="rId11"/>
    <p:sldId id="337"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594D22-F0C0-4498-B7F2-62A67751B085}"/>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(241)</a:t>
            </a:r>
          </a:p>
        </p:txBody>
      </p:sp>
      <p:sp>
        <p:nvSpPr>
          <p:cNvPr id="3" name="Date Placeholder 2">
            <a:extLst>
              <a:ext uri="{FF2B5EF4-FFF2-40B4-BE49-F238E27FC236}">
                <a16:creationId xmlns:a16="http://schemas.microsoft.com/office/drawing/2014/main" id="{99D7F2DE-053F-4415-B126-A5982604946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1/6/2021 pm</a:t>
            </a:r>
          </a:p>
        </p:txBody>
      </p:sp>
      <p:sp>
        <p:nvSpPr>
          <p:cNvPr id="4" name="Footer Placeholder 3">
            <a:extLst>
              <a:ext uri="{FF2B5EF4-FFF2-40B4-BE49-F238E27FC236}">
                <a16:creationId xmlns:a16="http://schemas.microsoft.com/office/drawing/2014/main" id="{32E829D5-F0DE-473C-B9AB-B9B396C0323A}"/>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283A582-8BF0-430F-B74E-C6C4D1BAAFA9}"/>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2F25F5E-0DC2-4ED0-A6A8-ACAC1369E99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033185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(241)</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1/6/2021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2E9C696-5BC1-474E-AEBE-16A5923D6408}" type="slidenum">
              <a:rPr lang="en-US" smtClean="0"/>
              <a:t>‹#›</a:t>
            </a:fld>
            <a:endParaRPr lang="en-US"/>
          </a:p>
        </p:txBody>
      </p:sp>
    </p:spTree>
    <p:extLst>
      <p:ext uri="{BB962C8B-B14F-4D97-AF65-F5344CB8AC3E}">
        <p14:creationId xmlns:p14="http://schemas.microsoft.com/office/powerpoint/2010/main" val="217664095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1A1B5F2-1850-47A0-9970-3E3A6EFCB147}"/>
              </a:ext>
            </a:extLst>
          </p:cNvPr>
          <p:cNvSpPr>
            <a:spLocks noGrp="1"/>
          </p:cNvSpPr>
          <p:nvPr>
            <p:ph type="dt" idx="1"/>
          </p:nvPr>
        </p:nvSpPr>
        <p:spPr/>
        <p:txBody>
          <a:bodyPr/>
          <a:lstStyle/>
          <a:p>
            <a:r>
              <a:rPr lang="en-US"/>
              <a:t>1/6/2021 pm</a:t>
            </a:r>
          </a:p>
        </p:txBody>
      </p:sp>
      <p:sp>
        <p:nvSpPr>
          <p:cNvPr id="6" name="Footer Placeholder 5">
            <a:extLst>
              <a:ext uri="{FF2B5EF4-FFF2-40B4-BE49-F238E27FC236}">
                <a16:creationId xmlns:a16="http://schemas.microsoft.com/office/drawing/2014/main" id="{24E37935-E5AC-4B3C-B1BC-F2EA30E4FEC3}"/>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5C34A0DC-7477-491B-BA94-2DA883244D6A}"/>
              </a:ext>
            </a:extLst>
          </p:cNvPr>
          <p:cNvSpPr>
            <a:spLocks noGrp="1"/>
          </p:cNvSpPr>
          <p:nvPr>
            <p:ph type="hdr" sz="quarter"/>
          </p:nvPr>
        </p:nvSpPr>
        <p:spPr/>
        <p:txBody>
          <a:bodyPr/>
          <a:lstStyle/>
          <a:p>
            <a:r>
              <a:rPr lang="en-US"/>
              <a:t>Class – The Life Of Christ (241)</a:t>
            </a:r>
          </a:p>
        </p:txBody>
      </p:sp>
    </p:spTree>
    <p:extLst>
      <p:ext uri="{BB962C8B-B14F-4D97-AF65-F5344CB8AC3E}">
        <p14:creationId xmlns:p14="http://schemas.microsoft.com/office/powerpoint/2010/main" val="169661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0"/>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1" y="4475026"/>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1/9/2021</a:t>
            </a:fld>
            <a:endParaRPr lang="en-US" noProof="0" dirty="0"/>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5"/>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5"/>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9476940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17820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786907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28382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6025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6"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4" y="1151799"/>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4" y="4897056"/>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1/9/2021</a:t>
            </a:fld>
            <a:endParaRPr lang="en-US" noProof="0" dirty="0"/>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9147556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4"/>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902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1/9/2021</a:t>
            </a:fld>
            <a:endParaRPr lang="en-US" noProof="0" dirty="0"/>
          </a:p>
        </p:txBody>
      </p:sp>
      <p:sp>
        <p:nvSpPr>
          <p:cNvPr id="6" name="Footer Placeholder 5"/>
          <p:cNvSpPr>
            <a:spLocks noGrp="1"/>
          </p:cNvSpPr>
          <p:nvPr>
            <p:ph type="ftr" sz="quarter" idx="11"/>
          </p:nvPr>
        </p:nvSpPr>
        <p:spPr>
          <a:xfrm>
            <a:off x="211903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2"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7" y="3350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5" y="33029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4" y="147693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8" y="14820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018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1/9/2021</a:t>
            </a:fld>
            <a:endParaRPr lang="en-US" noProof="0" dirty="0"/>
          </a:p>
        </p:txBody>
      </p:sp>
      <p:sp>
        <p:nvSpPr>
          <p:cNvPr id="6" name="Footer Placeholder 5"/>
          <p:cNvSpPr>
            <a:spLocks noGrp="1"/>
          </p:cNvSpPr>
          <p:nvPr>
            <p:ph type="ftr" sz="quarter" idx="11"/>
          </p:nvPr>
        </p:nvSpPr>
        <p:spPr>
          <a:xfrm>
            <a:off x="211903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7" y="3350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5" y="33029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4" y="147693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8" y="14820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77"/>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20218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5"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5" y="409289"/>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9" y="37207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0" y="581952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8"/>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2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24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5"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9" y="37207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0" y="581952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6" y="668598"/>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2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33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3"/>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2" y="6453386"/>
            <a:ext cx="1216807" cy="404614"/>
          </a:xfrm>
        </p:spPr>
        <p:txBody>
          <a:bodyPr/>
          <a:lstStyle>
            <a:lvl1pPr>
              <a:defRPr>
                <a:solidFill>
                  <a:schemeClr val="tx2"/>
                </a:solidFill>
              </a:defRPr>
            </a:lvl1pPr>
          </a:lstStyle>
          <a:p>
            <a:fld id="{3B77EF04-6424-4B70-94D1-FC932CBBDD9B}" type="datetimeFigureOut">
              <a:rPr lang="en-US" noProof="0" smtClean="0"/>
              <a:t>1/9/2021</a:t>
            </a:fld>
            <a:endParaRPr lang="en-US" noProof="0" dirty="0"/>
          </a:p>
        </p:txBody>
      </p:sp>
      <p:sp>
        <p:nvSpPr>
          <p:cNvPr id="5" name="Footer Placeholder 4"/>
          <p:cNvSpPr>
            <a:spLocks noGrp="1"/>
          </p:cNvSpPr>
          <p:nvPr>
            <p:ph type="ftr" sz="quarter" idx="11"/>
          </p:nvPr>
        </p:nvSpPr>
        <p:spPr>
          <a:xfrm>
            <a:off x="1938235"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5"/>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29106856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3"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1/9/2021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65178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1/9/2021</a:t>
            </a:fld>
            <a:endParaRPr lang="en-US" noProof="0" dirty="0"/>
          </a:p>
        </p:txBody>
      </p:sp>
      <p:sp>
        <p:nvSpPr>
          <p:cNvPr id="5" name="Footer Placeholder 4"/>
          <p:cNvSpPr>
            <a:spLocks noGrp="1"/>
          </p:cNvSpPr>
          <p:nvPr>
            <p:ph type="ftr" sz="quarter" idx="3"/>
          </p:nvPr>
        </p:nvSpPr>
        <p:spPr>
          <a:xfrm>
            <a:off x="2170174"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3"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1452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3888" userDrawn="1">
          <p15:clr>
            <a:srgbClr val="F26B43"/>
          </p15:clr>
        </p15:guide>
        <p15:guide id="10" pos="527" userDrawn="1">
          <p15:clr>
            <a:srgbClr val="F26B43"/>
          </p15:clr>
        </p15:guide>
        <p15:guide id="11" pos="48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4" y="1931414"/>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1504950"/>
          </a:xfrm>
        </p:spPr>
        <p:txBody>
          <a:bodyPr>
            <a:spAutoFit/>
          </a:bodyPr>
          <a:lstStyle/>
          <a:p>
            <a:r>
              <a:rPr lang="en-US" dirty="0"/>
              <a:t>January 6, 2021</a:t>
            </a:r>
          </a:p>
          <a:p>
            <a:r>
              <a:rPr lang="en-US" sz="2400" b="1" dirty="0"/>
              <a:t>Jesus Teaches At The Feast</a:t>
            </a:r>
          </a:p>
          <a:p>
            <a:r>
              <a:rPr lang="en-US" sz="2400" i="1" dirty="0"/>
              <a:t>“</a:t>
            </a:r>
            <a:r>
              <a:rPr lang="en-US" sz="2400" b="1" i="1" dirty="0"/>
              <a:t>I am the light of the world</a:t>
            </a:r>
            <a:r>
              <a:rPr lang="en-US" sz="2400" i="1" dirty="0"/>
              <a:t>”</a:t>
            </a:r>
          </a:p>
          <a:p>
            <a:r>
              <a:rPr lang="en-US" dirty="0"/>
              <a:t>John 8:12-30</a:t>
            </a:r>
          </a:p>
        </p:txBody>
      </p:sp>
    </p:spTree>
    <p:extLst>
      <p:ext uri="{BB962C8B-B14F-4D97-AF65-F5344CB8AC3E}">
        <p14:creationId xmlns:p14="http://schemas.microsoft.com/office/powerpoint/2010/main" val="1238289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01220-6181-46F3-86B8-4D36268F285A}"/>
              </a:ext>
            </a:extLst>
          </p:cNvPr>
          <p:cNvSpPr>
            <a:spLocks noGrp="1"/>
          </p:cNvSpPr>
          <p:nvPr>
            <p:ph idx="1"/>
          </p:nvPr>
        </p:nvSpPr>
        <p:spPr>
          <a:xfrm>
            <a:off x="631595" y="1508681"/>
            <a:ext cx="8436990" cy="5118196"/>
          </a:xfrm>
        </p:spPr>
        <p:txBody>
          <a:bodyPr wrap="square">
            <a:spAutoFit/>
          </a:bodyPr>
          <a:lstStyle/>
          <a:p>
            <a:pPr marL="0" indent="0">
              <a:buNone/>
            </a:pPr>
            <a:r>
              <a:rPr lang="en-US" sz="2400" b="1" u="none" strike="noStrike" baseline="0" dirty="0">
                <a:solidFill>
                  <a:schemeClr val="tx1"/>
                </a:solidFill>
              </a:rPr>
              <a:t>John 8:21-24, </a:t>
            </a:r>
            <a:r>
              <a:rPr lang="en-US" sz="2400" i="1" u="none" strike="noStrike" baseline="0" dirty="0">
                <a:solidFill>
                  <a:schemeClr val="tx1"/>
                </a:solidFill>
              </a:rPr>
              <a:t>“</a:t>
            </a:r>
            <a:r>
              <a:rPr lang="en-US" sz="2400" b="1" i="1" u="none" strike="noStrike" baseline="0" dirty="0">
                <a:solidFill>
                  <a:schemeClr val="tx1"/>
                </a:solidFill>
              </a:rPr>
              <a:t>For except ye believe that I am He</a:t>
            </a:r>
            <a:r>
              <a:rPr lang="en-US" sz="2400" i="1" u="none" strike="noStrike" baseline="0" dirty="0">
                <a:solidFill>
                  <a:schemeClr val="tx1"/>
                </a:solidFill>
              </a:rPr>
              <a:t> …”</a:t>
            </a:r>
          </a:p>
          <a:p>
            <a:r>
              <a:rPr lang="en-US" sz="2400" b="0" i="0" u="none" strike="noStrike" baseline="0" dirty="0">
                <a:solidFill>
                  <a:schemeClr val="tx1"/>
                </a:solidFill>
              </a:rPr>
              <a:t>They mocked Him as they had before because He said He would go away and they would not find Him.</a:t>
            </a:r>
            <a:br>
              <a:rPr lang="en-US" sz="2400" b="0" i="0" u="none" strike="noStrike" baseline="0" dirty="0">
                <a:solidFill>
                  <a:schemeClr val="tx1"/>
                </a:solidFill>
              </a:rPr>
            </a:br>
            <a:r>
              <a:rPr lang="en-US" sz="2400" b="0" i="0" u="none" strike="noStrike" baseline="0" dirty="0">
                <a:solidFill>
                  <a:schemeClr val="tx1"/>
                </a:solidFill>
              </a:rPr>
              <a:t>(cf. 7:33-36)</a:t>
            </a:r>
          </a:p>
          <a:p>
            <a:r>
              <a:rPr lang="en-US" sz="2400" b="0" i="0" u="none" strike="noStrike" baseline="0" dirty="0">
                <a:solidFill>
                  <a:schemeClr val="tx1"/>
                </a:solidFill>
              </a:rPr>
              <a:t>They reasoned only from a fleshly viewpoint when Jesus spoke with a heavenly perception. </a:t>
            </a:r>
            <a:r>
              <a:rPr lang="en-US" sz="2400" b="0" i="1" u="none" strike="noStrike" baseline="0" dirty="0">
                <a:solidFill>
                  <a:schemeClr val="tx1"/>
                </a:solidFill>
              </a:rPr>
              <a:t>“Ye are </a:t>
            </a:r>
            <a:r>
              <a:rPr lang="en-US" sz="2400" i="1" dirty="0">
                <a:solidFill>
                  <a:schemeClr val="tx1"/>
                </a:solidFill>
              </a:rPr>
              <a:t>from beneath … of this world.”</a:t>
            </a:r>
            <a:r>
              <a:rPr lang="en-US" sz="2400" dirty="0">
                <a:solidFill>
                  <a:schemeClr val="tx1"/>
                </a:solidFill>
              </a:rPr>
              <a:t> </a:t>
            </a:r>
            <a:r>
              <a:rPr lang="en-US" sz="2400" b="0" i="0" u="none" strike="noStrike" baseline="0" dirty="0">
                <a:solidFill>
                  <a:schemeClr val="tx1"/>
                </a:solidFill>
              </a:rPr>
              <a:t>The Lord points out the difference between this group and himself as to both their origin and nature. He is from heaven. They are of this realm of sin and death.</a:t>
            </a:r>
          </a:p>
          <a:p>
            <a:r>
              <a:rPr lang="en-US" sz="2400" b="0" i="0" u="none" strike="noStrike" baseline="0" dirty="0">
                <a:solidFill>
                  <a:schemeClr val="tx1"/>
                </a:solidFill>
              </a:rPr>
              <a:t>He must return to his Father but they, in their unbelief, must die in their sins.</a:t>
            </a:r>
          </a:p>
          <a:p>
            <a:r>
              <a:rPr lang="en-US" sz="2400" dirty="0">
                <a:solidFill>
                  <a:schemeClr val="tx1"/>
                </a:solidFill>
              </a:rPr>
              <a:t>They will die looking, hopelessly, for the Savior whom they have, and have rejected.</a:t>
            </a:r>
          </a:p>
        </p:txBody>
      </p:sp>
      <p:sp>
        <p:nvSpPr>
          <p:cNvPr id="6" name="Title 1">
            <a:extLst>
              <a:ext uri="{FF2B5EF4-FFF2-40B4-BE49-F238E27FC236}">
                <a16:creationId xmlns:a16="http://schemas.microsoft.com/office/drawing/2014/main" id="{28867508-4138-46F6-BA2D-384257A5B52D}"/>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93347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342D51-A524-4895-B695-80B06CC8DF5B}"/>
              </a:ext>
            </a:extLst>
          </p:cNvPr>
          <p:cNvSpPr>
            <a:spLocks noGrp="1"/>
          </p:cNvSpPr>
          <p:nvPr>
            <p:ph idx="1"/>
          </p:nvPr>
        </p:nvSpPr>
        <p:spPr>
          <a:xfrm>
            <a:off x="1028700" y="1512955"/>
            <a:ext cx="7370582" cy="4552144"/>
          </a:xfrm>
        </p:spPr>
        <p:txBody>
          <a:bodyPr wrap="square">
            <a:spAutoFit/>
          </a:bodyPr>
          <a:lstStyle/>
          <a:p>
            <a:pPr marL="0" indent="0">
              <a:buNone/>
            </a:pPr>
            <a:r>
              <a:rPr lang="en-US" sz="2400" b="1" u="none" strike="noStrike" baseline="0" dirty="0">
                <a:solidFill>
                  <a:schemeClr val="tx1"/>
                </a:solidFill>
              </a:rPr>
              <a:t>John 8:24, </a:t>
            </a:r>
            <a:r>
              <a:rPr lang="en-US" sz="2400" i="1" u="none" strike="noStrike" baseline="0" dirty="0">
                <a:solidFill>
                  <a:schemeClr val="tx1"/>
                </a:solidFill>
              </a:rPr>
              <a:t>“</a:t>
            </a:r>
            <a:r>
              <a:rPr lang="en-US" sz="2400" b="1" i="1" u="none" strike="noStrike" baseline="0" dirty="0">
                <a:solidFill>
                  <a:schemeClr val="tx1"/>
                </a:solidFill>
              </a:rPr>
              <a:t>Ye shall die in your sins</a:t>
            </a:r>
            <a:r>
              <a:rPr lang="en-US" sz="2400" i="1" u="none" strike="noStrike" baseline="0" dirty="0">
                <a:solidFill>
                  <a:schemeClr val="tx1"/>
                </a:solidFill>
              </a:rPr>
              <a:t>.”</a:t>
            </a:r>
            <a:br>
              <a:rPr lang="en-US" sz="2400" b="1" i="1" u="none" strike="noStrike" baseline="0" dirty="0">
                <a:solidFill>
                  <a:schemeClr val="tx1"/>
                </a:solidFill>
              </a:rPr>
            </a:br>
            <a:r>
              <a:rPr lang="en-US" sz="2400" b="0" i="0" u="none" strike="noStrike" baseline="0" dirty="0">
                <a:solidFill>
                  <a:schemeClr val="tx1"/>
                </a:solidFill>
              </a:rPr>
              <a:t>Jesus spoke clearly and precisely.</a:t>
            </a:r>
          </a:p>
          <a:p>
            <a:r>
              <a:rPr lang="en-US" sz="2400" b="0" i="0" u="none" strike="noStrike" baseline="0" dirty="0">
                <a:solidFill>
                  <a:schemeClr val="tx1"/>
                </a:solidFill>
              </a:rPr>
              <a:t>Unless we believe Jesus is the Christ we will be lost. He claims to be </a:t>
            </a:r>
            <a:r>
              <a:rPr lang="en-US" sz="2400" b="0" i="1" u="none" strike="noStrike" baseline="0" dirty="0">
                <a:solidFill>
                  <a:schemeClr val="tx1"/>
                </a:solidFill>
              </a:rPr>
              <a:t>“I AM.”</a:t>
            </a:r>
            <a:r>
              <a:rPr lang="en-US" sz="2400" b="0" u="none" strike="noStrike" baseline="0" dirty="0">
                <a:solidFill>
                  <a:schemeClr val="tx1"/>
                </a:solidFill>
              </a:rPr>
              <a:t> (cf. Exodus 3:14)</a:t>
            </a:r>
          </a:p>
          <a:p>
            <a:r>
              <a:rPr lang="en-US" sz="2400" b="0" i="0" u="none" strike="noStrike" baseline="0" dirty="0">
                <a:solidFill>
                  <a:schemeClr val="tx1"/>
                </a:solidFill>
              </a:rPr>
              <a:t>What about sincere Jews, Muslims, Hindus, etc.?</a:t>
            </a:r>
          </a:p>
          <a:p>
            <a:r>
              <a:rPr lang="en-US" sz="2400" b="0" i="0" u="none" strike="noStrike" baseline="0" dirty="0">
                <a:solidFill>
                  <a:schemeClr val="tx1"/>
                </a:solidFill>
              </a:rPr>
              <a:t>Some modern preachers would condemn Jesus for being too narrow. We find it difficult to say anyone is lost.</a:t>
            </a:r>
          </a:p>
          <a:p>
            <a:r>
              <a:rPr lang="en-US" sz="2400" b="0" i="0" u="none" strike="noStrike" baseline="0" dirty="0">
                <a:solidFill>
                  <a:schemeClr val="tx1"/>
                </a:solidFill>
              </a:rPr>
              <a:t>Yet, to preach the Spirit-revealed word is to convict of sin. (John 16:8)</a:t>
            </a:r>
          </a:p>
          <a:p>
            <a:r>
              <a:rPr lang="en-US" sz="2400" dirty="0">
                <a:solidFill>
                  <a:schemeClr val="tx1"/>
                </a:solidFill>
              </a:rPr>
              <a:t>We all make a choice!</a:t>
            </a:r>
            <a:endParaRPr lang="en-US" sz="2400" b="0" i="0" u="none" strike="noStrike" baseline="0" dirty="0">
              <a:solidFill>
                <a:schemeClr val="tx1"/>
              </a:solidFill>
            </a:endParaRPr>
          </a:p>
        </p:txBody>
      </p:sp>
      <p:sp>
        <p:nvSpPr>
          <p:cNvPr id="7" name="Title 1">
            <a:extLst>
              <a:ext uri="{FF2B5EF4-FFF2-40B4-BE49-F238E27FC236}">
                <a16:creationId xmlns:a16="http://schemas.microsoft.com/office/drawing/2014/main" id="{3B588608-7D00-4330-A20A-82109FD98CBD}"/>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246977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95A7B-7B25-40AB-A359-25753D329F6F}"/>
              </a:ext>
            </a:extLst>
          </p:cNvPr>
          <p:cNvSpPr>
            <a:spLocks noGrp="1"/>
          </p:cNvSpPr>
          <p:nvPr>
            <p:ph idx="1"/>
          </p:nvPr>
        </p:nvSpPr>
        <p:spPr>
          <a:xfrm>
            <a:off x="1028699" y="1512955"/>
            <a:ext cx="7813643" cy="3254224"/>
          </a:xfrm>
        </p:spPr>
        <p:txBody>
          <a:bodyPr wrap="square">
            <a:spAutoFit/>
          </a:bodyPr>
          <a:lstStyle/>
          <a:p>
            <a:pPr marL="0" indent="0">
              <a:buNone/>
            </a:pPr>
            <a:r>
              <a:rPr lang="en-US" sz="2400" b="1" i="0" u="none" strike="noStrike" baseline="0" dirty="0">
                <a:solidFill>
                  <a:schemeClr val="tx1"/>
                </a:solidFill>
              </a:rPr>
              <a:t>8:13-16 – These Jews understood the significance of His claim.</a:t>
            </a:r>
          </a:p>
          <a:p>
            <a:r>
              <a:rPr lang="en-US" sz="2400" b="0" i="0" u="none" strike="noStrike" baseline="0" dirty="0">
                <a:solidFill>
                  <a:schemeClr val="tx1"/>
                </a:solidFill>
              </a:rPr>
              <a:t>These Jews responded to His claim to be the </a:t>
            </a:r>
            <a:br>
              <a:rPr lang="en-US" sz="2400" b="0" i="0" u="none" strike="noStrike" baseline="0" dirty="0">
                <a:solidFill>
                  <a:schemeClr val="tx1"/>
                </a:solidFill>
              </a:rPr>
            </a:br>
            <a:r>
              <a:rPr lang="en-US" sz="2400" b="0" i="1" u="none" strike="noStrike" baseline="0" dirty="0">
                <a:solidFill>
                  <a:schemeClr val="tx1"/>
                </a:solidFill>
              </a:rPr>
              <a:t>“light of the world” </a:t>
            </a:r>
            <a:r>
              <a:rPr lang="en-US" sz="2400" b="0" i="0" u="none" strike="noStrike" baseline="0" dirty="0">
                <a:solidFill>
                  <a:schemeClr val="tx1"/>
                </a:solidFill>
              </a:rPr>
              <a:t>by denying He offered any evidence.</a:t>
            </a:r>
          </a:p>
          <a:p>
            <a:r>
              <a:rPr lang="en-US" sz="2400" b="0" i="0" u="none" strike="noStrike" baseline="0" dirty="0">
                <a:solidFill>
                  <a:schemeClr val="tx1"/>
                </a:solidFill>
              </a:rPr>
              <a:t>Jesus, in fact, had offered significant evidence which they rejected. (cf. John 7:28; Matthew 13:13-15)</a:t>
            </a:r>
          </a:p>
          <a:p>
            <a:r>
              <a:rPr lang="en-US" sz="2400" b="0" i="0" u="none" strike="noStrike" baseline="0" dirty="0">
                <a:solidFill>
                  <a:schemeClr val="tx1"/>
                </a:solidFill>
              </a:rPr>
              <a:t>His testimony was corroborated. (cf. John 5:30-40)</a:t>
            </a:r>
            <a:endParaRPr lang="en-US" sz="2400" dirty="0">
              <a:solidFill>
                <a:schemeClr val="tx1"/>
              </a:solidFill>
            </a:endParaRPr>
          </a:p>
        </p:txBody>
      </p:sp>
      <p:sp>
        <p:nvSpPr>
          <p:cNvPr id="4" name="Title 1">
            <a:extLst>
              <a:ext uri="{FF2B5EF4-FFF2-40B4-BE49-F238E27FC236}">
                <a16:creationId xmlns:a16="http://schemas.microsoft.com/office/drawing/2014/main" id="{6F7AEFBC-35A1-456E-BF87-678A01C3F1A7}"/>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163030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95A7B-7B25-40AB-A359-25753D329F6F}"/>
              </a:ext>
            </a:extLst>
          </p:cNvPr>
          <p:cNvSpPr>
            <a:spLocks noGrp="1"/>
          </p:cNvSpPr>
          <p:nvPr>
            <p:ph idx="1"/>
          </p:nvPr>
        </p:nvSpPr>
        <p:spPr>
          <a:xfrm>
            <a:off x="1028699" y="1541236"/>
            <a:ext cx="7962901" cy="3601371"/>
          </a:xfrm>
        </p:spPr>
        <p:txBody>
          <a:bodyPr>
            <a:spAutoFit/>
          </a:bodyPr>
          <a:lstStyle/>
          <a:p>
            <a:pPr marL="0" indent="0">
              <a:buNone/>
            </a:pPr>
            <a:r>
              <a:rPr lang="en-US" sz="2400" b="1" i="0" u="none" strike="noStrike" baseline="0" dirty="0">
                <a:solidFill>
                  <a:schemeClr val="tx1"/>
                </a:solidFill>
              </a:rPr>
              <a:t>8:13-16 – These Jews understood the significance of His claim.</a:t>
            </a:r>
          </a:p>
          <a:p>
            <a:r>
              <a:rPr lang="en-US" sz="2400" b="0" i="0" u="none" strike="noStrike" baseline="0" dirty="0">
                <a:solidFill>
                  <a:schemeClr val="tx1"/>
                </a:solidFill>
              </a:rPr>
              <a:t>They reference the requirements of the Law to substantiate testimony. (Numbers 35:30;</a:t>
            </a:r>
            <a:br>
              <a:rPr lang="en-US" sz="2400" b="0" i="0" u="none" strike="noStrike" baseline="0" dirty="0">
                <a:solidFill>
                  <a:schemeClr val="tx1"/>
                </a:solidFill>
              </a:rPr>
            </a:br>
            <a:r>
              <a:rPr lang="en-US" sz="2400" b="0" i="0" u="none" strike="noStrike" baseline="0" dirty="0">
                <a:solidFill>
                  <a:schemeClr val="tx1"/>
                </a:solidFill>
              </a:rPr>
              <a:t>Deuteronomy 17:6; cf. Deuteronomy 19:15).</a:t>
            </a:r>
          </a:p>
          <a:p>
            <a:r>
              <a:rPr lang="en-US" sz="2400" b="0" i="0" u="none" strike="noStrike" baseline="0" dirty="0">
                <a:solidFill>
                  <a:schemeClr val="tx1"/>
                </a:solidFill>
              </a:rPr>
              <a:t>Jesus is not contradicting the fact that He will be the final judge of all. (cf. 2 Corinthians 5:10)</a:t>
            </a:r>
          </a:p>
          <a:p>
            <a:r>
              <a:rPr lang="en-US" sz="2400" b="0" i="0" u="none" strike="noStrike" baseline="0" dirty="0">
                <a:solidFill>
                  <a:schemeClr val="tx1"/>
                </a:solidFill>
              </a:rPr>
              <a:t>Rather He came to save, not to </a:t>
            </a:r>
            <a:r>
              <a:rPr lang="en-US" sz="2400" b="0" i="1" u="none" strike="noStrike" baseline="0" dirty="0">
                <a:solidFill>
                  <a:schemeClr val="tx1"/>
                </a:solidFill>
              </a:rPr>
              <a:t>“judge” </a:t>
            </a:r>
            <a:r>
              <a:rPr lang="en-US" sz="2400" b="0" i="0" u="none" strike="noStrike" baseline="0" dirty="0">
                <a:solidFill>
                  <a:schemeClr val="tx1"/>
                </a:solidFill>
              </a:rPr>
              <a:t>or condemn. (cf. John 3:17)</a:t>
            </a:r>
          </a:p>
        </p:txBody>
      </p:sp>
      <p:sp>
        <p:nvSpPr>
          <p:cNvPr id="5" name="Title 1">
            <a:extLst>
              <a:ext uri="{FF2B5EF4-FFF2-40B4-BE49-F238E27FC236}">
                <a16:creationId xmlns:a16="http://schemas.microsoft.com/office/drawing/2014/main" id="{CB605A8C-46DF-4504-9B71-BE139835CCAC}"/>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40137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95A7B-7B25-40AB-A359-25753D329F6F}"/>
              </a:ext>
            </a:extLst>
          </p:cNvPr>
          <p:cNvSpPr>
            <a:spLocks noGrp="1"/>
          </p:cNvSpPr>
          <p:nvPr>
            <p:ph idx="1"/>
          </p:nvPr>
        </p:nvSpPr>
        <p:spPr>
          <a:xfrm>
            <a:off x="1028699" y="1512955"/>
            <a:ext cx="7962901" cy="4076757"/>
          </a:xfrm>
        </p:spPr>
        <p:txBody>
          <a:bodyPr>
            <a:spAutoFit/>
          </a:bodyPr>
          <a:lstStyle/>
          <a:p>
            <a:pPr marL="0" indent="0">
              <a:buNone/>
            </a:pPr>
            <a:r>
              <a:rPr lang="en-US" sz="2400" b="1" i="0" u="none" strike="noStrike" baseline="0" dirty="0">
                <a:solidFill>
                  <a:schemeClr val="tx1"/>
                </a:solidFill>
              </a:rPr>
              <a:t>8:13-16</a:t>
            </a:r>
          </a:p>
          <a:p>
            <a:r>
              <a:rPr lang="en-US" sz="2400" b="0" i="0" u="none" strike="noStrike" baseline="0" dirty="0">
                <a:solidFill>
                  <a:schemeClr val="tx1"/>
                </a:solidFill>
              </a:rPr>
              <a:t>Rather He came to save, not to </a:t>
            </a:r>
            <a:r>
              <a:rPr lang="en-US" sz="2400" b="0" i="1" u="none" strike="noStrike" baseline="0" dirty="0">
                <a:solidFill>
                  <a:schemeClr val="tx1"/>
                </a:solidFill>
              </a:rPr>
              <a:t>“judge” </a:t>
            </a:r>
            <a:r>
              <a:rPr lang="en-US" sz="2400" b="0" i="0" u="none" strike="noStrike" baseline="0" dirty="0">
                <a:solidFill>
                  <a:schemeClr val="tx1"/>
                </a:solidFill>
              </a:rPr>
              <a:t>or condemn. (cf. John 3:17)</a:t>
            </a:r>
          </a:p>
          <a:p>
            <a:r>
              <a:rPr lang="en-US" sz="2400" b="0" i="0" u="none" strike="noStrike" baseline="0" dirty="0">
                <a:solidFill>
                  <a:schemeClr val="tx1"/>
                </a:solidFill>
              </a:rPr>
              <a:t>Jesus did not judge </a:t>
            </a:r>
            <a:r>
              <a:rPr lang="en-US" sz="2400" i="1" dirty="0">
                <a:solidFill>
                  <a:schemeClr val="tx1"/>
                </a:solidFill>
              </a:rPr>
              <a:t>“after the flesh,” </a:t>
            </a:r>
            <a:r>
              <a:rPr lang="en-US" sz="2400" dirty="0">
                <a:solidFill>
                  <a:schemeClr val="tx1"/>
                </a:solidFill>
              </a:rPr>
              <a:t>but righteous judgment. (John 7:24)</a:t>
            </a:r>
          </a:p>
          <a:p>
            <a:r>
              <a:rPr lang="en-US" sz="2400" dirty="0">
                <a:solidFill>
                  <a:schemeClr val="tx1"/>
                </a:solidFill>
              </a:rPr>
              <a:t>The Pharisees were wedded to the practice of judging others, as is indicated by their repeated judgments of the Lord (cf. 7:15 and 7:49).</a:t>
            </a:r>
            <a:endParaRPr lang="en-US" sz="2400" b="0" i="0" u="none" strike="noStrike" baseline="0" dirty="0">
              <a:solidFill>
                <a:schemeClr val="tx1"/>
              </a:solidFill>
            </a:endParaRPr>
          </a:p>
          <a:p>
            <a:r>
              <a:rPr lang="en-US" sz="2400" b="0" i="0" u="none" strike="noStrike" baseline="0" dirty="0">
                <a:solidFill>
                  <a:schemeClr val="tx1"/>
                </a:solidFill>
              </a:rPr>
              <a:t>Jesus often rebuked sin and the hypocrisy among the Jewish leaders. (cf. 8:1-11; Matthew 23)</a:t>
            </a:r>
          </a:p>
        </p:txBody>
      </p:sp>
      <p:sp>
        <p:nvSpPr>
          <p:cNvPr id="5" name="Title 1">
            <a:extLst>
              <a:ext uri="{FF2B5EF4-FFF2-40B4-BE49-F238E27FC236}">
                <a16:creationId xmlns:a16="http://schemas.microsoft.com/office/drawing/2014/main" id="{2E7500FC-1064-4DC5-9D4A-D8C949CF994D}"/>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5460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ADB407-835B-46A2-A251-B5E7C2A3F912}"/>
              </a:ext>
            </a:extLst>
          </p:cNvPr>
          <p:cNvSpPr>
            <a:spLocks noGrp="1"/>
          </p:cNvSpPr>
          <p:nvPr>
            <p:ph idx="1"/>
          </p:nvPr>
        </p:nvSpPr>
        <p:spPr>
          <a:xfrm>
            <a:off x="1028699" y="1512955"/>
            <a:ext cx="7591425" cy="3382464"/>
          </a:xfrm>
        </p:spPr>
        <p:txBody>
          <a:bodyPr>
            <a:spAutoFit/>
          </a:bodyPr>
          <a:lstStyle/>
          <a:p>
            <a:pPr marL="0" indent="0">
              <a:buNone/>
            </a:pPr>
            <a:r>
              <a:rPr lang="en-US" sz="2400" b="1" i="0" u="none" strike="noStrike" baseline="0" dirty="0">
                <a:solidFill>
                  <a:schemeClr val="tx1"/>
                </a:solidFill>
              </a:rPr>
              <a:t>8:17-20 – Jesus continues to affirm that His testimony must be corroborated. (cf. John 5:30-40)</a:t>
            </a:r>
          </a:p>
          <a:p>
            <a:r>
              <a:rPr lang="en-US" sz="2400" b="0" i="0" u="none" strike="noStrike" baseline="0" dirty="0">
                <a:solidFill>
                  <a:schemeClr val="tx1"/>
                </a:solidFill>
              </a:rPr>
              <a:t>These also bear witness that Jesus’ testimony is true.</a:t>
            </a:r>
          </a:p>
          <a:p>
            <a:r>
              <a:rPr lang="en-US" sz="2400" b="0" i="0" u="none" strike="noStrike" baseline="0" dirty="0">
                <a:solidFill>
                  <a:schemeClr val="tx1"/>
                </a:solidFill>
              </a:rPr>
              <a:t>John the Baptist. (5:32-35)</a:t>
            </a:r>
          </a:p>
          <a:p>
            <a:r>
              <a:rPr lang="en-US" sz="2400" b="0" i="0" u="none" strike="noStrike" baseline="0" dirty="0">
                <a:solidFill>
                  <a:schemeClr val="tx1"/>
                </a:solidFill>
              </a:rPr>
              <a:t>The works which Jesus did by the power of the Father. (5:36-38)</a:t>
            </a:r>
          </a:p>
          <a:p>
            <a:r>
              <a:rPr lang="en-US" sz="2400" b="0" i="0" u="none" strike="noStrike" baseline="0" dirty="0">
                <a:solidFill>
                  <a:schemeClr val="tx1"/>
                </a:solidFill>
              </a:rPr>
              <a:t>Moses in the Scriptures. (5:39-47)</a:t>
            </a:r>
            <a:endParaRPr lang="en-US" sz="2400" dirty="0">
              <a:solidFill>
                <a:schemeClr val="tx1"/>
              </a:solidFill>
            </a:endParaRPr>
          </a:p>
        </p:txBody>
      </p:sp>
      <p:sp>
        <p:nvSpPr>
          <p:cNvPr id="6" name="Title 1">
            <a:extLst>
              <a:ext uri="{FF2B5EF4-FFF2-40B4-BE49-F238E27FC236}">
                <a16:creationId xmlns:a16="http://schemas.microsoft.com/office/drawing/2014/main" id="{DE997B80-18C6-439C-9959-E53C9A715D58}"/>
              </a:ext>
            </a:extLst>
          </p:cNvPr>
          <p:cNvSpPr txBox="1">
            <a:spLocks/>
          </p:cNvSpPr>
          <p:nvPr/>
        </p:nvSpPr>
        <p:spPr>
          <a:xfrm>
            <a:off x="1028699" y="419100"/>
            <a:ext cx="7200900" cy="914096"/>
          </a:xfrm>
          <a:prstGeom prst="rect">
            <a:avLst/>
          </a:prstGeom>
        </p:spPr>
        <p:txBody>
          <a:bodyPr vert="horz" lIns="91440" tIns="45720" rIns="91440" bIns="45720" rtlCol="0" anchor="t">
            <a:spAutoFit/>
          </a:bodyPr>
          <a:lstStyle>
            <a:lvl1pPr algn="l" defTabSz="685800" rtl="0" eaLnBrk="1" latinLnBrk="0" hangingPunct="1">
              <a:lnSpc>
                <a:spcPct val="89000"/>
              </a:lnSpc>
              <a:spcBef>
                <a:spcPct val="0"/>
              </a:spcBef>
              <a:buNone/>
              <a:defRPr sz="3600" kern="1200" baseline="0">
                <a:solidFill>
                  <a:schemeClr val="tx2"/>
                </a:solidFill>
                <a:latin typeface="+mj-lt"/>
                <a:ea typeface="+mj-ea"/>
                <a:cs typeface="+mj-cs"/>
              </a:defRPr>
            </a:lvl1pPr>
          </a:lstStyle>
          <a:p>
            <a:r>
              <a:rPr lang="en-US">
                <a:solidFill>
                  <a:schemeClr val="tx1"/>
                </a:solidFill>
              </a:rPr>
              <a:t>“I Am the light of the world”</a:t>
            </a:r>
            <a:br>
              <a:rPr lang="en-US">
                <a:solidFill>
                  <a:schemeClr val="tx1"/>
                </a:solidFill>
              </a:rPr>
            </a:br>
            <a:r>
              <a:rPr lang="en-US" sz="240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030609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03EB8-9B88-436F-BFFA-C4FC76E1D976}"/>
              </a:ext>
            </a:extLst>
          </p:cNvPr>
          <p:cNvSpPr>
            <a:spLocks noGrp="1"/>
          </p:cNvSpPr>
          <p:nvPr>
            <p:ph idx="1"/>
          </p:nvPr>
        </p:nvSpPr>
        <p:spPr>
          <a:xfrm>
            <a:off x="1028700" y="1512955"/>
            <a:ext cx="7200900" cy="3254224"/>
          </a:xfrm>
        </p:spPr>
        <p:txBody>
          <a:bodyPr>
            <a:spAutoFit/>
          </a:bodyPr>
          <a:lstStyle/>
          <a:p>
            <a:pPr marL="0" indent="0">
              <a:buNone/>
            </a:pPr>
            <a:r>
              <a:rPr lang="en-US" sz="2400" b="1" i="0" u="none" strike="noStrike" baseline="0" dirty="0">
                <a:solidFill>
                  <a:schemeClr val="tx1"/>
                </a:solidFill>
              </a:rPr>
              <a:t>8:17-20 – </a:t>
            </a:r>
            <a:r>
              <a:rPr lang="en-US" sz="2400" b="0" i="0" u="none" strike="noStrike" baseline="0" dirty="0">
                <a:solidFill>
                  <a:schemeClr val="tx1"/>
                </a:solidFill>
              </a:rPr>
              <a:t>Jesus points out their insincerity and unbelief.</a:t>
            </a:r>
          </a:p>
          <a:p>
            <a:r>
              <a:rPr lang="en-US" sz="2400" b="0" i="0" u="none" strike="noStrike" baseline="0" dirty="0">
                <a:solidFill>
                  <a:schemeClr val="tx1"/>
                </a:solidFill>
              </a:rPr>
              <a:t>They </a:t>
            </a:r>
            <a:r>
              <a:rPr lang="en-US" sz="2400" b="0" i="0" u="sng" strike="noStrike" baseline="0" dirty="0">
                <a:solidFill>
                  <a:schemeClr val="tx1"/>
                </a:solidFill>
              </a:rPr>
              <a:t>did not</a:t>
            </a:r>
            <a:r>
              <a:rPr lang="en-US" sz="2400" b="0" i="0" u="none" strike="noStrike" baseline="0" dirty="0">
                <a:solidFill>
                  <a:schemeClr val="tx1"/>
                </a:solidFill>
              </a:rPr>
              <a:t> know the Father, therefore they do not know the Son. (cf. Isaiah 59:1-2; John 14:6)</a:t>
            </a:r>
          </a:p>
          <a:p>
            <a:r>
              <a:rPr lang="en-US" sz="2400" b="0" i="0" u="none" strike="noStrike" baseline="0" dirty="0">
                <a:solidFill>
                  <a:schemeClr val="tx1"/>
                </a:solidFill>
              </a:rPr>
              <a:t>To know one is to know the other. (cf. 7:28; 8:55; 14:9)</a:t>
            </a:r>
          </a:p>
          <a:p>
            <a:r>
              <a:rPr lang="en-US" sz="2400" b="0" i="0" u="none" strike="noStrike" baseline="0" dirty="0">
                <a:solidFill>
                  <a:schemeClr val="tx1"/>
                </a:solidFill>
              </a:rPr>
              <a:t>What does it mean to </a:t>
            </a:r>
            <a:r>
              <a:rPr lang="en-US" sz="2400" b="0" i="1" u="none" strike="noStrike" baseline="0" dirty="0">
                <a:solidFill>
                  <a:schemeClr val="tx1"/>
                </a:solidFill>
              </a:rPr>
              <a:t>“know” </a:t>
            </a:r>
            <a:r>
              <a:rPr lang="en-US" sz="2400" b="0" i="0" u="none" strike="noStrike" baseline="0" dirty="0">
                <a:solidFill>
                  <a:schemeClr val="tx1"/>
                </a:solidFill>
              </a:rPr>
              <a:t>the Father and the Son? (See 1 John 1:3-4; 2:3-5; 3:24; 2 John 9)</a:t>
            </a:r>
          </a:p>
        </p:txBody>
      </p:sp>
      <p:sp>
        <p:nvSpPr>
          <p:cNvPr id="6" name="Title 1">
            <a:extLst>
              <a:ext uri="{FF2B5EF4-FFF2-40B4-BE49-F238E27FC236}">
                <a16:creationId xmlns:a16="http://schemas.microsoft.com/office/drawing/2014/main" id="{9EEBB5F0-69F4-4414-9095-2C1B412E5960}"/>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771943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B485A-DDE5-43E4-90B9-872D2A633477}"/>
              </a:ext>
            </a:extLst>
          </p:cNvPr>
          <p:cNvSpPr>
            <a:spLocks noGrp="1"/>
          </p:cNvSpPr>
          <p:nvPr>
            <p:ph idx="1"/>
          </p:nvPr>
        </p:nvSpPr>
        <p:spPr>
          <a:xfrm>
            <a:off x="669303" y="1578942"/>
            <a:ext cx="8380429" cy="5098191"/>
          </a:xfrm>
        </p:spPr>
        <p:txBody>
          <a:bodyPr wrap="square">
            <a:spAutoFit/>
          </a:bodyPr>
          <a:lstStyle/>
          <a:p>
            <a:pPr marL="109728" indent="0">
              <a:buNone/>
            </a:pPr>
            <a:r>
              <a:rPr lang="en-US" sz="2400" b="1" dirty="0">
                <a:solidFill>
                  <a:schemeClr val="tx1"/>
                </a:solidFill>
              </a:rPr>
              <a:t>Jesus knew they sought occasion to kill Him. </a:t>
            </a:r>
          </a:p>
          <a:p>
            <a:pPr marL="452628" indent="-342900"/>
            <a:r>
              <a:rPr lang="en-US" sz="2000" dirty="0">
                <a:solidFill>
                  <a:schemeClr val="tx1"/>
                </a:solidFill>
              </a:rPr>
              <a:t>John 5:18, </a:t>
            </a:r>
            <a:r>
              <a:rPr lang="en-US" sz="2000" i="1" dirty="0">
                <a:solidFill>
                  <a:schemeClr val="tx1"/>
                </a:solidFill>
              </a:rPr>
              <a:t>“For this cause therefore </a:t>
            </a:r>
            <a:r>
              <a:rPr lang="en-US" sz="2000" i="1" dirty="0">
                <a:solidFill>
                  <a:schemeClr val="tx1"/>
                </a:solidFill>
                <a:highlight>
                  <a:srgbClr val="FFFF00"/>
                </a:highlight>
              </a:rPr>
              <a:t>the Jews sought the more to kill him</a:t>
            </a:r>
            <a:r>
              <a:rPr lang="en-US" sz="2000" i="1" dirty="0">
                <a:solidFill>
                  <a:schemeClr val="tx1"/>
                </a:solidFill>
              </a:rPr>
              <a:t>, because he not only brake the sabbath, but also called God his own Father, making himself equal with God.”</a:t>
            </a:r>
          </a:p>
          <a:p>
            <a:pPr marL="452628" indent="-342900"/>
            <a:r>
              <a:rPr lang="en-US" sz="2000" dirty="0">
                <a:solidFill>
                  <a:schemeClr val="tx1"/>
                </a:solidFill>
              </a:rPr>
              <a:t>John 7:1-25,</a:t>
            </a:r>
          </a:p>
          <a:p>
            <a:pPr marL="109728" indent="0">
              <a:buNone/>
            </a:pPr>
            <a:r>
              <a:rPr lang="en-US" sz="2000" i="1" dirty="0">
                <a:solidFill>
                  <a:schemeClr val="tx1"/>
                </a:solidFill>
              </a:rPr>
              <a:t>“7 And after these things Jesus walked in Galilee: for he would not walk in Judaea, </a:t>
            </a:r>
            <a:r>
              <a:rPr lang="en-US" sz="2000" i="1" dirty="0">
                <a:solidFill>
                  <a:schemeClr val="tx1"/>
                </a:solidFill>
                <a:highlight>
                  <a:srgbClr val="FFFF00"/>
                </a:highlight>
              </a:rPr>
              <a:t>because the Jews sought to kill him</a:t>
            </a:r>
            <a:r>
              <a:rPr lang="en-US" sz="2000" i="1" dirty="0">
                <a:solidFill>
                  <a:schemeClr val="tx1"/>
                </a:solidFill>
              </a:rPr>
              <a:t> …</a:t>
            </a:r>
          </a:p>
          <a:p>
            <a:pPr marL="109728" indent="0">
              <a:buNone/>
            </a:pPr>
            <a:r>
              <a:rPr lang="en-US" sz="2000" i="1" dirty="0">
                <a:solidFill>
                  <a:schemeClr val="tx1"/>
                </a:solidFill>
              </a:rPr>
              <a:t>19 Did not Moses give you the law, and (yet) none of you doeth the law? </a:t>
            </a:r>
            <a:r>
              <a:rPr lang="en-US" sz="2000" i="1" dirty="0">
                <a:solidFill>
                  <a:schemeClr val="tx1"/>
                </a:solidFill>
                <a:highlight>
                  <a:srgbClr val="FFFF00"/>
                </a:highlight>
              </a:rPr>
              <a:t>Why seek ye to kill me</a:t>
            </a:r>
            <a:r>
              <a:rPr lang="en-US" sz="2000" i="1" dirty="0">
                <a:solidFill>
                  <a:schemeClr val="tx1"/>
                </a:solidFill>
              </a:rPr>
              <a:t>?</a:t>
            </a:r>
          </a:p>
          <a:p>
            <a:pPr marL="109728" indent="0">
              <a:buNone/>
            </a:pPr>
            <a:r>
              <a:rPr lang="en-US" sz="2000" i="1" dirty="0">
                <a:solidFill>
                  <a:schemeClr val="tx1"/>
                </a:solidFill>
              </a:rPr>
              <a:t>20 The multitude answered, Thou hast a demon: </a:t>
            </a:r>
            <a:r>
              <a:rPr lang="en-US" sz="2000" i="1" dirty="0">
                <a:solidFill>
                  <a:schemeClr val="tx1"/>
                </a:solidFill>
                <a:highlight>
                  <a:srgbClr val="FFFF00"/>
                </a:highlight>
              </a:rPr>
              <a:t>who seeketh to kill thee</a:t>
            </a:r>
            <a:r>
              <a:rPr lang="en-US" sz="2000" i="1" dirty="0">
                <a:solidFill>
                  <a:schemeClr val="tx1"/>
                </a:solidFill>
              </a:rPr>
              <a:t>? …</a:t>
            </a:r>
          </a:p>
          <a:p>
            <a:pPr marL="109728" indent="0">
              <a:buNone/>
            </a:pPr>
            <a:r>
              <a:rPr lang="en-US" sz="2000" i="1" dirty="0">
                <a:solidFill>
                  <a:schemeClr val="tx1"/>
                </a:solidFill>
              </a:rPr>
              <a:t>24 Judge not according to appearance, but judge righteous judgment.</a:t>
            </a:r>
          </a:p>
          <a:p>
            <a:pPr marL="109728" indent="0">
              <a:buNone/>
            </a:pPr>
            <a:r>
              <a:rPr lang="en-US" sz="2000" i="1" dirty="0">
                <a:solidFill>
                  <a:schemeClr val="tx1"/>
                </a:solidFill>
              </a:rPr>
              <a:t>25 Some therefore of them of Jerusalem said, </a:t>
            </a:r>
            <a:r>
              <a:rPr lang="en-US" sz="2000" i="1" dirty="0">
                <a:solidFill>
                  <a:schemeClr val="tx1"/>
                </a:solidFill>
                <a:highlight>
                  <a:srgbClr val="FFFF00"/>
                </a:highlight>
              </a:rPr>
              <a:t>Is not this he whom they seek to kill</a:t>
            </a:r>
            <a:r>
              <a:rPr lang="en-US" sz="2000" i="1" dirty="0">
                <a:solidFill>
                  <a:schemeClr val="tx1"/>
                </a:solidFill>
              </a:rPr>
              <a:t>?”</a:t>
            </a:r>
          </a:p>
        </p:txBody>
      </p:sp>
      <p:sp>
        <p:nvSpPr>
          <p:cNvPr id="8" name="Title 1">
            <a:extLst>
              <a:ext uri="{FF2B5EF4-FFF2-40B4-BE49-F238E27FC236}">
                <a16:creationId xmlns:a16="http://schemas.microsoft.com/office/drawing/2014/main" id="{EEDC4DAD-0BDE-4886-9ECA-EAFD8C9FB1E6}"/>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805410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BF3E3E-FD03-4B66-9348-C61C17184819}"/>
              </a:ext>
            </a:extLst>
          </p:cNvPr>
          <p:cNvSpPr>
            <a:spLocks noGrp="1"/>
          </p:cNvSpPr>
          <p:nvPr>
            <p:ph idx="1"/>
          </p:nvPr>
        </p:nvSpPr>
        <p:spPr>
          <a:xfrm>
            <a:off x="866775" y="1512955"/>
            <a:ext cx="8181975" cy="5201876"/>
          </a:xfrm>
        </p:spPr>
        <p:txBody>
          <a:bodyPr>
            <a:spAutoFit/>
          </a:bodyPr>
          <a:lstStyle/>
          <a:p>
            <a:pPr marL="0" indent="0">
              <a:buNone/>
            </a:pPr>
            <a:r>
              <a:rPr lang="en-US" sz="2000" b="1" i="0" u="none" strike="noStrike" baseline="0" dirty="0">
                <a:solidFill>
                  <a:schemeClr val="tx1"/>
                </a:solidFill>
              </a:rPr>
              <a:t>NOTE: Jesus made these statements in the temple and near the place</a:t>
            </a:r>
            <a:r>
              <a:rPr lang="en-US" sz="2000" b="1" i="1" u="none" strike="noStrike" baseline="0" dirty="0">
                <a:solidFill>
                  <a:schemeClr val="tx1"/>
                </a:solidFill>
              </a:rPr>
              <a:t> </a:t>
            </a:r>
            <a:r>
              <a:rPr lang="en-US" sz="2000" b="1" i="0" u="none" strike="noStrike" baseline="0" dirty="0">
                <a:solidFill>
                  <a:schemeClr val="tx1"/>
                </a:solidFill>
              </a:rPr>
              <a:t>where the Jewish court met</a:t>
            </a:r>
            <a:r>
              <a:rPr lang="en-US" sz="2000" i="0" u="none" strike="noStrike" baseline="0" dirty="0">
                <a:solidFill>
                  <a:schemeClr val="tx1"/>
                </a:solidFill>
              </a:rPr>
              <a:t> </a:t>
            </a:r>
            <a:r>
              <a:rPr lang="en-US" sz="2000" i="1" u="none" strike="noStrike" baseline="0" dirty="0">
                <a:solidFill>
                  <a:schemeClr val="tx1"/>
                </a:solidFill>
              </a:rPr>
              <a:t>(“</a:t>
            </a:r>
            <a:r>
              <a:rPr lang="en-US" sz="2000" b="1" i="1" u="none" strike="noStrike" baseline="0" dirty="0">
                <a:solidFill>
                  <a:schemeClr val="tx1"/>
                </a:solidFill>
              </a:rPr>
              <a:t>In the treasury</a:t>
            </a:r>
            <a:r>
              <a:rPr lang="en-US" sz="2000" i="1" u="none" strike="noStrike" baseline="0" dirty="0">
                <a:solidFill>
                  <a:schemeClr val="tx1"/>
                </a:solidFill>
              </a:rPr>
              <a:t>” – </a:t>
            </a:r>
            <a:r>
              <a:rPr lang="en-US" sz="2000" b="1" i="1" u="none" strike="noStrike" baseline="0" dirty="0">
                <a:solidFill>
                  <a:schemeClr val="tx1"/>
                </a:solidFill>
              </a:rPr>
              <a:t>ASV)</a:t>
            </a:r>
            <a:r>
              <a:rPr lang="en-US" sz="2000" b="1" dirty="0">
                <a:solidFill>
                  <a:schemeClr val="tx1"/>
                </a:solidFill>
              </a:rPr>
              <a:t>.</a:t>
            </a:r>
          </a:p>
          <a:p>
            <a:r>
              <a:rPr lang="en-US" sz="2200" i="0" u="none" strike="noStrike" baseline="0" dirty="0">
                <a:solidFill>
                  <a:schemeClr val="tx1"/>
                </a:solidFill>
              </a:rPr>
              <a:t>“The term used here for treasury (cf. Mark 12:41, 43), is employed by Josephus in the plural form to describe several chambers in the temple used as store rooms for the preservation of the temple valuables as well as personal property committed to them for safe-keeping. Clearly these rooms are not meant, for the public had no access to them.”</a:t>
            </a:r>
          </a:p>
          <a:p>
            <a:r>
              <a:rPr lang="en-US" sz="2200" i="0" u="none" strike="noStrike" baseline="0" dirty="0">
                <a:solidFill>
                  <a:schemeClr val="tx1"/>
                </a:solidFill>
              </a:rPr>
              <a:t>“There were also thirteen ‘Shofar-chests’ in the sacred precincts dedicated to the reception of free-will offerings, each named for the purpose for which the gifts were to be used. It is generally assumed, given the fact that both women and men had access to them, that they were located in the Court of the Women. This is probably the area where Jesus was teaching.”</a:t>
            </a:r>
            <a:r>
              <a:rPr lang="en-US" sz="2200" dirty="0">
                <a:solidFill>
                  <a:schemeClr val="tx1"/>
                </a:solidFill>
              </a:rPr>
              <a:t> </a:t>
            </a:r>
            <a:r>
              <a:rPr lang="en-US" i="0" u="none" strike="noStrike" baseline="0" dirty="0">
                <a:solidFill>
                  <a:schemeClr val="tx1"/>
                </a:solidFill>
              </a:rPr>
              <a:t>(Daniel H. King, </a:t>
            </a:r>
            <a:r>
              <a:rPr lang="en-US" i="1" u="none" strike="noStrike" baseline="0" dirty="0">
                <a:solidFill>
                  <a:schemeClr val="tx1"/>
                </a:solidFill>
              </a:rPr>
              <a:t>John</a:t>
            </a:r>
            <a:r>
              <a:rPr lang="en-US" u="none" strike="noStrike" baseline="0" dirty="0">
                <a:solidFill>
                  <a:schemeClr val="tx1"/>
                </a:solidFill>
              </a:rPr>
              <a:t>,</a:t>
            </a:r>
            <a:r>
              <a:rPr lang="en-US" i="0" u="none" strike="noStrike" baseline="0" dirty="0">
                <a:solidFill>
                  <a:schemeClr val="tx1"/>
                </a:solidFill>
              </a:rPr>
              <a:t> Truth Commentaries, Page 227)</a:t>
            </a:r>
            <a:endParaRPr lang="en-US" sz="2200" dirty="0">
              <a:solidFill>
                <a:schemeClr val="tx1"/>
              </a:solidFill>
            </a:endParaRPr>
          </a:p>
        </p:txBody>
      </p:sp>
      <p:sp>
        <p:nvSpPr>
          <p:cNvPr id="6" name="Title 1">
            <a:extLst>
              <a:ext uri="{FF2B5EF4-FFF2-40B4-BE49-F238E27FC236}">
                <a16:creationId xmlns:a16="http://schemas.microsoft.com/office/drawing/2014/main" id="{9B02A070-5138-42FD-925D-4A4B82443F68}"/>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907920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BF3E3E-FD03-4B66-9348-C61C17184819}"/>
              </a:ext>
            </a:extLst>
          </p:cNvPr>
          <p:cNvSpPr>
            <a:spLocks noGrp="1"/>
          </p:cNvSpPr>
          <p:nvPr>
            <p:ph idx="1"/>
          </p:nvPr>
        </p:nvSpPr>
        <p:spPr>
          <a:xfrm>
            <a:off x="866775" y="1512955"/>
            <a:ext cx="8181975" cy="5002908"/>
          </a:xfrm>
        </p:spPr>
        <p:txBody>
          <a:bodyPr>
            <a:spAutoFit/>
          </a:bodyPr>
          <a:lstStyle/>
          <a:p>
            <a:pPr marL="0" indent="0">
              <a:buNone/>
            </a:pPr>
            <a:r>
              <a:rPr lang="en-US" sz="2000" b="1" i="0" u="none" strike="noStrike" baseline="0" dirty="0">
                <a:solidFill>
                  <a:schemeClr val="tx1"/>
                </a:solidFill>
              </a:rPr>
              <a:t>NOTE: No one took Jesus because </a:t>
            </a:r>
            <a:r>
              <a:rPr lang="en-US" sz="2000" i="1" u="none" strike="noStrike" baseline="0" dirty="0">
                <a:solidFill>
                  <a:schemeClr val="tx1"/>
                </a:solidFill>
              </a:rPr>
              <a:t>“</a:t>
            </a:r>
            <a:r>
              <a:rPr lang="en-US" sz="2000" b="1" i="1" u="none" strike="noStrike" baseline="0" dirty="0">
                <a:solidFill>
                  <a:schemeClr val="tx1"/>
                </a:solidFill>
              </a:rPr>
              <a:t>His hour was not yet come</a:t>
            </a:r>
            <a:r>
              <a:rPr lang="en-US" sz="2000" i="1" u="none" strike="noStrike" baseline="0" dirty="0">
                <a:solidFill>
                  <a:schemeClr val="tx1"/>
                </a:solidFill>
              </a:rPr>
              <a:t>.”</a:t>
            </a:r>
            <a:r>
              <a:rPr lang="en-US" sz="2000" b="1" i="1" u="none" strike="noStrike" baseline="0" dirty="0">
                <a:solidFill>
                  <a:schemeClr val="tx1"/>
                </a:solidFill>
              </a:rPr>
              <a:t> (NOTE: 2:4; 7:6,8,30; 12:23)</a:t>
            </a:r>
          </a:p>
          <a:p>
            <a:r>
              <a:rPr lang="en-US" sz="2400" b="0" i="0" u="none" strike="noStrike" baseline="0" dirty="0">
                <a:solidFill>
                  <a:schemeClr val="tx1"/>
                </a:solidFill>
              </a:rPr>
              <a:t>His hour of death would come ONLY after He had finished His earthly mission and not sooner.</a:t>
            </a:r>
          </a:p>
          <a:p>
            <a:r>
              <a:rPr lang="en-US" dirty="0">
                <a:solidFill>
                  <a:schemeClr val="tx1"/>
                </a:solidFill>
              </a:rPr>
              <a:t>John 10:17-18, </a:t>
            </a:r>
            <a:r>
              <a:rPr lang="en-US" i="1" dirty="0">
                <a:solidFill>
                  <a:schemeClr val="tx1"/>
                </a:solidFill>
              </a:rPr>
              <a:t>“Therefore doth the Father love me, because I lay down my life, that I may take it again. No one taketh it away from me, but I lay it down of myself. I have power to lay it down, and I have power to take it again. This commandment received I from my Father.” NOTE:</a:t>
            </a:r>
            <a:r>
              <a:rPr lang="en-US" dirty="0">
                <a:solidFill>
                  <a:schemeClr val="tx1"/>
                </a:solidFill>
              </a:rPr>
              <a:t> verses 19-20 – </a:t>
            </a:r>
            <a:r>
              <a:rPr lang="en-US" i="1" dirty="0">
                <a:solidFill>
                  <a:schemeClr val="tx1"/>
                </a:solidFill>
              </a:rPr>
              <a:t>Thought he might be suicidal. Crazy.</a:t>
            </a:r>
          </a:p>
          <a:p>
            <a:r>
              <a:rPr lang="en-US" dirty="0">
                <a:solidFill>
                  <a:schemeClr val="tx1"/>
                </a:solidFill>
              </a:rPr>
              <a:t>John 10:30-33, </a:t>
            </a:r>
            <a:r>
              <a:rPr lang="en-US" i="1" dirty="0">
                <a:solidFill>
                  <a:schemeClr val="tx1"/>
                </a:solidFill>
              </a:rPr>
              <a:t>“I and the Father are one. The Jews took up stones again to stone him. Jesus answered them, Many good works have I showed you from the Father; for which of those works do ye stone me? The Jews answered him, For a good work we stone thee not, but for blasphemy; and because that thou, being a man, makest thyself God.”</a:t>
            </a:r>
          </a:p>
          <a:p>
            <a:r>
              <a:rPr lang="en-US" dirty="0">
                <a:solidFill>
                  <a:schemeClr val="tx1"/>
                </a:solidFill>
              </a:rPr>
              <a:t>John 10:39, </a:t>
            </a:r>
            <a:r>
              <a:rPr lang="en-US" i="1" dirty="0">
                <a:solidFill>
                  <a:schemeClr val="tx1"/>
                </a:solidFill>
              </a:rPr>
              <a:t>“They sought again to take him: and he went forth out of their hand.”</a:t>
            </a:r>
          </a:p>
        </p:txBody>
      </p:sp>
      <p:sp>
        <p:nvSpPr>
          <p:cNvPr id="8" name="Title 1">
            <a:extLst>
              <a:ext uri="{FF2B5EF4-FFF2-40B4-BE49-F238E27FC236}">
                <a16:creationId xmlns:a16="http://schemas.microsoft.com/office/drawing/2014/main" id="{B72A308B-7A7D-4A4F-8946-2FD7790A2FA5}"/>
              </a:ext>
            </a:extLst>
          </p:cNvPr>
          <p:cNvSpPr>
            <a:spLocks noGrp="1"/>
          </p:cNvSpPr>
          <p:nvPr>
            <p:ph type="title"/>
          </p:nvPr>
        </p:nvSpPr>
        <p:spPr>
          <a:xfrm>
            <a:off x="1028699" y="419100"/>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307594188"/>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2907</TotalTime>
  <Words>1321</Words>
  <Application>Microsoft Office PowerPoint</Application>
  <PresentationFormat>On-screen Show (4:3)</PresentationFormat>
  <Paragraphs>68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Impact</vt:lpstr>
      <vt:lpstr>Crop</vt:lpstr>
      <vt:lpstr>Lesson 13: In Jerusalem For the Feast</vt:lpstr>
      <vt:lpstr>“I Am the light of the world” John 8:12-30</vt:lpstr>
      <vt:lpstr>“I Am the light of the world” John 8:12-30</vt:lpstr>
      <vt:lpstr>“I Am the light of the world” John 8:12-30</vt:lpstr>
      <vt:lpstr>PowerPoint Presentation</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“I Am the light of the world” John 8:12-30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(1-6-21)</dc:title>
  <dc:creator>Micky Galloway</dc:creator>
  <cp:lastModifiedBy>Richard Lidh</cp:lastModifiedBy>
  <cp:revision>62</cp:revision>
  <cp:lastPrinted>2021-01-09T21:14:05Z</cp:lastPrinted>
  <dcterms:created xsi:type="dcterms:W3CDTF">2020-12-23T21:49:00Z</dcterms:created>
  <dcterms:modified xsi:type="dcterms:W3CDTF">2021-01-09T21:14:11Z</dcterms:modified>
</cp:coreProperties>
</file>